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Default Extension="emf" ContentType="image/x-emf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png" ContentType="image/png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docProps/core.xml" ContentType="application/vnd.openxmlformats-package.core-properties+xml"/>
  <Default Extension="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92" r:id="rId1"/>
  </p:sldMasterIdLst>
  <p:notesMasterIdLst>
    <p:notesMasterId r:id="rId16"/>
  </p:notesMasterIdLst>
  <p:sldIdLst>
    <p:sldId id="256" r:id="rId2"/>
    <p:sldId id="270" r:id="rId3"/>
    <p:sldId id="262" r:id="rId4"/>
    <p:sldId id="272" r:id="rId5"/>
    <p:sldId id="274" r:id="rId6"/>
    <p:sldId id="261" r:id="rId7"/>
    <p:sldId id="257" r:id="rId8"/>
    <p:sldId id="263" r:id="rId9"/>
    <p:sldId id="265" r:id="rId10"/>
    <p:sldId id="267" r:id="rId11"/>
    <p:sldId id="259" r:id="rId12"/>
    <p:sldId id="269" r:id="rId13"/>
    <p:sldId id="273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00000"/>
    <a:srgbClr val="2A2A68"/>
    <a:srgbClr val="24246E"/>
    <a:srgbClr val="333399"/>
    <a:srgbClr val="FED46A"/>
    <a:srgbClr val="FEC84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7500" autoAdjust="0"/>
  </p:normalViewPr>
  <p:slideViewPr>
    <p:cSldViewPr>
      <p:cViewPr>
        <p:scale>
          <a:sx n="100" d="100"/>
          <a:sy n="100" d="100"/>
        </p:scale>
        <p:origin x="-2696" y="-1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heme" Target="theme/theme1.xml"/><Relationship Id="rId4" Type="http://schemas.openxmlformats.org/officeDocument/2006/relationships/slide" Target="slides/slide3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printerSettings" Target="printerSettings/printerSettings1.bin"/><Relationship Id="rId19" Type="http://schemas.openxmlformats.org/officeDocument/2006/relationships/viewProps" Target="view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4083E-8B1D-4F93-A180-69D3E7006590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A1788-1A0B-49DA-96B9-8913DD351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760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54B0C5-7E7A-4E2A-B73B-A79640ADDC57}" type="slidenum">
              <a:rPr lang="en-US"/>
              <a:pPr/>
              <a:t>3</a:t>
            </a:fld>
            <a:endParaRPr lang="en-US"/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eaLnBrk="1" hangingPunct="1"/>
            <a:fld id="{8017CFF6-3613-49F4-9996-68B52617C01F}" type="slidenum">
              <a:rPr lang="en-US" sz="1200">
                <a:latin typeface="Arial" pitchFamily="34" charset="0"/>
              </a:rPr>
              <a:pPr algn="r" eaLnBrk="1" hangingPunct="1"/>
              <a:t>3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2" tIns="45711" rIns="91422" bIns="45711"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-105" charset="-128"/>
              </a:rPr>
              <a:t>The Philadelphia region was an industrial hub throughout the 1800s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313DB4-21CD-4CE8-ADB7-6482A34087FF}" type="slidenum">
              <a:rPr lang="en-US"/>
              <a:pPr/>
              <a:t>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en-US" dirty="0" smtClean="0">
              <a:latin typeface="Arial" pitchFamily="34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569FB-29B0-4B4C-B0F2-4DBA1E7EAC02}" type="slidenum">
              <a:rPr lang="en-US"/>
              <a:pPr/>
              <a:t>6</a:t>
            </a:fld>
            <a:endParaRPr lang="en-US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eaLnBrk="1" hangingPunct="1"/>
            <a:fld id="{D952C72D-1A2B-48B5-BFC1-F6FF7D3EE86F}" type="slidenum">
              <a:rPr lang="en-US" sz="1200">
                <a:latin typeface="Arial" pitchFamily="34" charset="0"/>
              </a:rPr>
              <a:pPr algn="r" eaLnBrk="1" hangingPunct="1"/>
              <a:t>6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5" tIns="45718" rIns="91435" bIns="45718"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6B9F9-E6CE-485F-9F88-29021069AFC6}" type="slidenum">
              <a:rPr lang="en-US"/>
              <a:pPr/>
              <a:t>7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3100"/>
            <a:ext cx="4597400" cy="34480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1150"/>
          </a:xfrm>
          <a:noFill/>
          <a:ln/>
        </p:spPr>
        <p:txBody>
          <a:bodyPr/>
          <a:lstStyle/>
          <a:p>
            <a:endParaRPr lang="en-US" sz="1800" dirty="0" smtClean="0">
              <a:latin typeface="Arial" pitchFamily="34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E344D-9D7A-4514-9D22-325C664C69D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1788-1A0B-49DA-96B9-8913DD351A0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442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A66725-F700-4270-9F64-E49F82A792EA}" type="slidenum">
              <a:rPr lang="en-US"/>
              <a:pPr/>
              <a:t>14</a:t>
            </a:fld>
            <a:endParaRPr lang="en-US"/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eaLnBrk="1" hangingPunct="1"/>
            <a:fld id="{D9BE30FC-808A-45C9-8A2E-511A0D43AA12}" type="slidenum">
              <a:rPr lang="en-US" sz="1200">
                <a:latin typeface="Arial" pitchFamily="34" charset="0"/>
              </a:rPr>
              <a:pPr algn="r" eaLnBrk="1" hangingPunct="1"/>
              <a:t>14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2" tIns="45711" rIns="91422" bIns="45711"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6961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003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413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100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145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386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932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235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165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709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955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5F933-6CDC-43C6-914B-6B5FC1F01B2A}" type="datetimeFigureOut">
              <a:rPr lang="en-US" smtClean="0"/>
              <a:pPr/>
              <a:t>10/21/13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57FCB-7B78-473B-86E3-5E77B6D25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518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5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7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eg"/><Relationship Id="rId5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eg"/><Relationship Id="rId5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5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6901" y="1066800"/>
            <a:ext cx="3428999" cy="3048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Regional Coordination for Implementation of Source Water Protection Projects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0110" y="3595496"/>
            <a:ext cx="3553889" cy="2500504"/>
          </a:xfrm>
        </p:spPr>
        <p:txBody>
          <a:bodyPr>
            <a:normAutofit/>
          </a:bodyPr>
          <a:lstStyle/>
          <a:p>
            <a:endParaRPr lang="en-US" sz="1800" dirty="0">
              <a:latin typeface="Arial" pitchFamily="34" charset="0"/>
              <a:ea typeface="ＭＳ Ｐゴシック" pitchFamily="-105" charset="-128"/>
              <a:cs typeface="Arial" pitchFamily="34" charset="0"/>
            </a:endParaRPr>
          </a:p>
          <a:p>
            <a:r>
              <a:rPr lang="en-US" sz="1800" dirty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October 24</a:t>
            </a:r>
            <a:r>
              <a:rPr lang="en-US" sz="1800" baseline="30000" dirty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th</a:t>
            </a:r>
            <a:r>
              <a:rPr lang="en-US" sz="1800" dirty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, 2013</a:t>
            </a:r>
          </a:p>
          <a:p>
            <a:endParaRPr lang="en-US" sz="1800" dirty="0" smtClean="0">
              <a:latin typeface="Arial" pitchFamily="34" charset="0"/>
              <a:ea typeface="ＭＳ Ｐゴシック" pitchFamily="-105" charset="-128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Kelly </a:t>
            </a:r>
            <a:r>
              <a:rPr lang="en-US" sz="1800" dirty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Anderson</a:t>
            </a:r>
            <a:endParaRPr lang="en-US" sz="1800" dirty="0"/>
          </a:p>
          <a:p>
            <a:r>
              <a:rPr lang="en-US" sz="1800" dirty="0" smtClean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Philadelphia Water Department’s Source Water Protection Program</a:t>
            </a:r>
          </a:p>
        </p:txBody>
      </p:sp>
      <p:pic>
        <p:nvPicPr>
          <p:cNvPr id="4" name="Picture 4" descr="waterwor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28575"/>
            <a:ext cx="5562600" cy="46241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6" descr="Cow in stre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0344" y="4667993"/>
            <a:ext cx="1759406" cy="13267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Picture 5" descr="Picture11"/>
          <p:cNvPicPr>
            <a:picLocks noChangeAspect="1" noChangeArrowheads="1"/>
          </p:cNvPicPr>
          <p:nvPr/>
        </p:nvPicPr>
        <p:blipFill rotWithShape="1">
          <a:blip r:embed="rId4"/>
          <a:srcRect l="1683" t="3049" r="1330" b="3646"/>
          <a:stretch/>
        </p:blipFill>
        <p:spPr bwMode="auto">
          <a:xfrm>
            <a:off x="28048" y="4692610"/>
            <a:ext cx="1836148" cy="1285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" name="Picture 4" descr="Kelly Dr &amp; Midvale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135" y="4690871"/>
            <a:ext cx="1932975" cy="1288651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00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753"/>
          <a:stretch>
            <a:fillRect/>
          </a:stretch>
        </p:blipFill>
        <p:spPr bwMode="auto">
          <a:xfrm>
            <a:off x="4800600" y="304800"/>
            <a:ext cx="3581400" cy="276515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3200400"/>
            <a:ext cx="4343400" cy="340369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Education and Outreach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Stormwater guides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Homeowners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School campuses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Property management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Schuylkill Scrub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Over 90 watershed wide clean up events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Drinking Water Scholastic Awards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Pilot pharmaceutical take back program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Schuylkill Shots photo competition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Spokesdog competition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36564"/>
            <a:ext cx="4648200" cy="3322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Stormwater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$ 21 million invested in over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200 projects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Swales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Naturalized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basins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Green roofs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Tree plantings along stream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Rain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gardens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Streambank stabilization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Schuylkill Action Students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Stormwater solutions on school campuses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DSCN1938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38200" y="3733800"/>
            <a:ext cx="1943100" cy="1457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38200" y="4870004"/>
            <a:ext cx="1079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BEFORE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3" name="Picture 3" descr="NFP 002 (2)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86000" y="4601493"/>
            <a:ext cx="2129051" cy="159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137011" y="5885403"/>
            <a:ext cx="1476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AFTER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359680"/>
            <a:ext cx="48006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Norristown Farm Park streambank restoration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2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05" y="304800"/>
            <a:ext cx="8229600" cy="609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rial" pitchFamily="34" charset="0"/>
                <a:cs typeface="Arial" pitchFamily="34" charset="0"/>
              </a:rPr>
              <a:t>Schuylkill River Restoration Fund (SRRF)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3837820" cy="51054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SRRF provides grants to government agencies and non-profit organizations for projects that improve the quality of water in the watershed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Over 30 projects since 2006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Acid mine drainage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Agricultural remediation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Stormwater runoff improvements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High priority land protection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$ 2.2 million contributed from: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Exelon Nuclear Corporation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Philadelphia Water Department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Aqua Pennsylvania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Partnership for the Delaware Estuary</a:t>
            </a:r>
          </a:p>
        </p:txBody>
      </p:sp>
      <p:pic>
        <p:nvPicPr>
          <p:cNvPr id="4" name="Picture 3" descr="Adams after grow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2620" y="3352800"/>
            <a:ext cx="4419600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6096000"/>
            <a:ext cx="678180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Healthy streambank</a:t>
            </a:r>
            <a:endParaRPr lang="en-US" dirty="0"/>
          </a:p>
        </p:txBody>
      </p:sp>
      <p:pic>
        <p:nvPicPr>
          <p:cNvPr id="5" name="Picture 4" descr="Adams bef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0633" y="1138875"/>
            <a:ext cx="3429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943600" y="1459468"/>
            <a:ext cx="320040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Eroded streambank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31692" y="3352800"/>
            <a:ext cx="93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BEFORE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0105" y="3506969"/>
            <a:ext cx="93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AFTER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55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1950" y="457200"/>
            <a:ext cx="8229600" cy="571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LT2 Watershed Control Plan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1950" y="1295400"/>
            <a:ext cx="3905250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 smtClean="0">
                <a:latin typeface="Arial" pitchFamily="34" charset="0"/>
                <a:cs typeface="Arial" pitchFamily="34" charset="0"/>
              </a:rPr>
              <a:t>One Philadelphia water treatment plant on the Schuylkill River fell into Bin 2 of the Long Term Control 2 Surface Water Treatment Rule and required mitigation for levels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Cryptosporidium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detected.</a:t>
            </a:r>
          </a:p>
          <a:p>
            <a:pPr marL="285750" indent="-285750"/>
            <a:r>
              <a:rPr lang="en-US" sz="1600" dirty="0" smtClean="0">
                <a:latin typeface="Arial" pitchFamily="34" charset="0"/>
                <a:cs typeface="Arial" pitchFamily="34" charset="0"/>
              </a:rPr>
              <a:t>For back up compliance credits, PWD developed and implemented a </a:t>
            </a:r>
            <a:r>
              <a:rPr lang="en-US" sz="1600" u="sng" dirty="0" smtClean="0">
                <a:latin typeface="Arial" pitchFamily="34" charset="0"/>
                <a:cs typeface="Arial" pitchFamily="34" charset="0"/>
              </a:rPr>
              <a:t>Watershed Control Plan (WCP)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to reduce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Cryptosporidium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in the watershed.</a:t>
            </a:r>
          </a:p>
          <a:p>
            <a:pPr marL="285750" indent="-285750"/>
            <a:r>
              <a:rPr lang="en-US" sz="1600" dirty="0" smtClean="0">
                <a:latin typeface="Arial" pitchFamily="34" charset="0"/>
                <a:cs typeface="Arial" pitchFamily="34" charset="0"/>
              </a:rPr>
              <a:t>PWD contributes funds to Schuylkill River Restoration Fund and provides input on project selection for grants.</a:t>
            </a:r>
          </a:p>
          <a:p>
            <a:pPr marL="285750" indent="-285750"/>
            <a:r>
              <a:rPr lang="en-US" sz="1600" dirty="0" smtClean="0">
                <a:latin typeface="Arial" pitchFamily="34" charset="0"/>
                <a:cs typeface="Arial" pitchFamily="34" charset="0"/>
              </a:rPr>
              <a:t>Agricultural BMPs implemented on farms through the SRRF support the WCP Program.</a:t>
            </a:r>
          </a:p>
          <a:p>
            <a:pPr marL="285750" indent="-285750"/>
            <a:endParaRPr lang="en-US" sz="1800" u="sng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48174" y="1524000"/>
            <a:ext cx="4254500" cy="3190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38648" y="4809441"/>
            <a:ext cx="42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This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arthen lagoon with a scoured liner was formally used to store manure, but will be replaced with a concrete storage basin at this SRRF farm.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0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8150" y="1821954"/>
            <a:ext cx="4022725" cy="3017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150" y="5022354"/>
            <a:ext cx="42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A nearly completed concrete liquid manure storage unit will prevent the waste from contaminating rainwater runoff at this SRRF farm.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66814"/>
            <a:ext cx="41560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Arial" pitchFamily="34" charset="0"/>
                <a:cs typeface="Arial" pitchFamily="34" charset="0"/>
              </a:rPr>
              <a:t>SRRF Farm BMP Projects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92650" y="1600200"/>
            <a:ext cx="3886200" cy="2914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73775" y="3896023"/>
            <a:ext cx="2514600" cy="1885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3436" y="5785276"/>
            <a:ext cx="4003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An animal walkway, animal crossing, manure storage unit and stormwater controls will prevent contaminated runoff from reaching the nearby stream in Schuylkill Watershed at this SRRF farm.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0" y="457200"/>
            <a:ext cx="0" cy="57435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avis Farm befo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125" y="304800"/>
            <a:ext cx="236220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7673975" y="42204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BEFORE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40275" y="414486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AFTER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131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4350" y="533400"/>
            <a:ext cx="2057400" cy="6096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0" y="4648200"/>
            <a:ext cx="6498990" cy="189426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bg1"/>
              </a:buClr>
            </a:pPr>
            <a:r>
              <a:rPr lang="en-US" sz="1800" dirty="0" smtClean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Philadelphia has very little control over its source water and is committed to addressing concerns facing our water supply through regional partnerships.  </a:t>
            </a:r>
          </a:p>
          <a:p>
            <a:pPr marL="0" indent="0" eaLnBrk="1" hangingPunct="1">
              <a:lnSpc>
                <a:spcPct val="90000"/>
              </a:lnSpc>
              <a:buClr>
                <a:schemeClr val="bg1"/>
              </a:buClr>
              <a:buNone/>
            </a:pPr>
            <a:endParaRPr lang="en-US" sz="1800" dirty="0" smtClean="0">
              <a:latin typeface="Arial" pitchFamily="34" charset="0"/>
              <a:ea typeface="ＭＳ Ｐゴシック" pitchFamily="-105" charset="-128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</a:pPr>
            <a:r>
              <a:rPr lang="en-US" sz="1800" dirty="0" smtClean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By leveraging public and private resources, priority watershed protection projects can be accomplished to better protect a region’s drinking water supply</a:t>
            </a:r>
          </a:p>
          <a:p>
            <a:pPr marL="0" indent="0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v"/>
            </a:pPr>
            <a:endParaRPr lang="en-US" sz="2400" dirty="0" smtClean="0">
              <a:ea typeface="ＭＳ Ｐゴシック" pitchFamily="-105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bg1"/>
              </a:buClr>
              <a:buNone/>
            </a:pPr>
            <a:endParaRPr lang="en-US" sz="2400" dirty="0" smtClean="0">
              <a:ea typeface="ＭＳ Ｐゴシック" pitchFamily="-105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v"/>
            </a:pPr>
            <a:endParaRPr lang="en-US" sz="2400" dirty="0" smtClean="0">
              <a:ea typeface="ＭＳ Ｐゴシック" pitchFamily="-105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v"/>
            </a:pPr>
            <a:endParaRPr lang="en-US" sz="2400" dirty="0" smtClean="0">
              <a:ea typeface="ＭＳ Ｐゴシック" pitchFamily="-105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>
              <a:ea typeface="ＭＳ Ｐゴシック" pitchFamily="-105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>
              <a:ea typeface="ＭＳ Ｐゴシック" pitchFamily="-105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>
              <a:ea typeface="ＭＳ Ｐゴシック" pitchFamily="-105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43200" y="685800"/>
            <a:ext cx="2841390" cy="3788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84590" y="685800"/>
            <a:ext cx="2895600" cy="2171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5551"/>
          <a:stretch/>
        </p:blipFill>
        <p:spPr>
          <a:xfrm>
            <a:off x="5584590" y="2857500"/>
            <a:ext cx="2895600" cy="1616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90800" y="685800"/>
            <a:ext cx="2841390" cy="3788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32190" y="685800"/>
            <a:ext cx="2895600" cy="2171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5551"/>
          <a:stretch/>
        </p:blipFill>
        <p:spPr>
          <a:xfrm>
            <a:off x="5432190" y="2857500"/>
            <a:ext cx="2895600" cy="16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21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1375"/>
            <a:ext cx="4648200" cy="8683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rial" pitchFamily="34" charset="0"/>
                <a:cs typeface="Arial" pitchFamily="34" charset="0"/>
              </a:rPr>
              <a:t>Philadelphia Drinking Water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71103"/>
            <a:ext cx="4114800" cy="2133600"/>
          </a:xfrm>
        </p:spPr>
        <p:txBody>
          <a:bodyPr>
            <a:normAutofit/>
          </a:bodyPr>
          <a:lstStyle/>
          <a:p>
            <a:pPr>
              <a:buSzPct val="50000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Two sources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1031875" lvl="1" indent="-342900">
              <a:buSzPct val="50000"/>
              <a:buFont typeface="Arial" pitchFamily="34" charset="0"/>
              <a:buChar char="•"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Delaware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River</a:t>
            </a:r>
          </a:p>
          <a:p>
            <a:pPr marL="1031875" lvl="1" indent="-342900">
              <a:buSzPct val="50000"/>
              <a:buFont typeface="Arial" pitchFamily="34" charset="0"/>
              <a:buChar char="•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Schuylkill River</a:t>
            </a:r>
          </a:p>
          <a:p>
            <a:pPr>
              <a:buSzPct val="50000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Three water treatment plants</a:t>
            </a:r>
          </a:p>
          <a:p>
            <a:pPr>
              <a:buSzPct val="50000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560 million gallon per day capacity</a:t>
            </a:r>
          </a:p>
          <a:p>
            <a:pPr>
              <a:buSzPct val="50000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Serves 1.45 million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people</a:t>
            </a:r>
          </a:p>
        </p:txBody>
      </p:sp>
      <p:pic>
        <p:nvPicPr>
          <p:cNvPr id="4" name="Picture 6" descr="Delaware_WS_map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80864" y="425301"/>
            <a:ext cx="4343400" cy="601393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26324" y="4369385"/>
            <a:ext cx="4114800" cy="1782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Schuylkill River Watershed</a:t>
            </a:r>
          </a:p>
          <a:p>
            <a:pPr lvl="1">
              <a:buSzPct val="50000"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2,000 sq. miles</a:t>
            </a:r>
          </a:p>
          <a:p>
            <a:pPr lvl="1">
              <a:buSzPct val="50000"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11 counties</a:t>
            </a:r>
          </a:p>
          <a:p>
            <a:pPr lvl="1">
              <a:buSzPct val="50000"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More than 200 towns</a:t>
            </a:r>
          </a:p>
          <a:p>
            <a:pPr lvl="1">
              <a:buSzPct val="50000"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Thousands of upstream point sources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1134" y="3348135"/>
            <a:ext cx="46101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Arial" pitchFamily="34" charset="0"/>
                <a:cs typeface="Arial" pitchFamily="34" charset="0"/>
              </a:rPr>
              <a:t>Two Drinking Water Plants on the Schuylkill River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24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sbest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142875"/>
            <a:ext cx="8686800" cy="6587490"/>
          </a:xfrm>
          <a:prstGeom prst="rect">
            <a:avLst/>
          </a:prstGeom>
          <a:noFill/>
          <a:ln>
            <a:noFill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95275" y="26670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E0C1"/>
                </a:solidFill>
                <a:latin typeface="Arial" pitchFamily="34" charset="0"/>
              </a:rPr>
              <a:t>By the mid 1880s, fouled water, factory waste, coal by-products, and agriculture and urban runoff were being drained into our rivers at an alarming rate. 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3276600" y="4114800"/>
            <a:ext cx="533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E0C1"/>
                </a:solidFill>
                <a:latin typeface="Arial" pitchFamily="34" charset="0"/>
              </a:rPr>
              <a:t>“How offensive is the stench, when the air is heavy and the wind blowing from the Southwest.”           </a:t>
            </a:r>
            <a:endParaRPr lang="en-US" dirty="0" smtClean="0">
              <a:solidFill>
                <a:srgbClr val="FFE0C1"/>
              </a:solidFill>
              <a:latin typeface="Arial" pitchFamily="34" charset="0"/>
            </a:endParaRPr>
          </a:p>
          <a:p>
            <a:pPr algn="r"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E0C1"/>
                </a:solidFill>
                <a:latin typeface="Arial" pitchFamily="34" charset="0"/>
              </a:rPr>
              <a:t>-</a:t>
            </a:r>
            <a:r>
              <a:rPr lang="en-US" dirty="0">
                <a:solidFill>
                  <a:srgbClr val="FFE0C1"/>
                </a:solidFill>
                <a:latin typeface="Arial" pitchFamily="34" charset="0"/>
              </a:rPr>
              <a:t>John Frederick Lewis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3802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1885 Sanitary Survey 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30369"/>
            <a:ext cx="4343400" cy="640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470518_423837134345897_1585166423_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3265" y="241001"/>
            <a:ext cx="4129791" cy="640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1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Philadelphia’s Water Supply in Context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0" y="1779588"/>
            <a:ext cx="3116263" cy="501650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itchFamily="2" charset="2"/>
              <a:buNone/>
            </a:pPr>
            <a:r>
              <a:rPr lang="en-US" sz="3000" dirty="0" smtClean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Philadelphia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09600" y="2759075"/>
            <a:ext cx="1371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>
                <a:latin typeface="Arial" pitchFamily="34" charset="0"/>
              </a:rPr>
              <a:t>Water </a:t>
            </a:r>
          </a:p>
          <a:p>
            <a:pPr eaLnBrk="1" hangingPunct="1"/>
            <a:r>
              <a:rPr lang="en-US" sz="1400" b="1">
                <a:latin typeface="Arial" pitchFamily="34" charset="0"/>
              </a:rPr>
              <a:t>Treatment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200400" y="2514600"/>
            <a:ext cx="1143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>
                <a:latin typeface="Arial" pitchFamily="34" charset="0"/>
              </a:rPr>
              <a:t>Source Water Protection</a:t>
            </a:r>
          </a:p>
        </p:txBody>
      </p:sp>
      <p:sp>
        <p:nvSpPr>
          <p:cNvPr id="142342" name="Rectangle 6"/>
          <p:cNvSpPr>
            <a:spLocks noChangeArrowheads="1"/>
          </p:cNvSpPr>
          <p:nvPr/>
        </p:nvSpPr>
        <p:spPr bwMode="auto">
          <a:xfrm>
            <a:off x="609600" y="3657600"/>
            <a:ext cx="381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1"/>
              </a:buClr>
              <a:buSzPct val="50000"/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Water comes from working rivers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bg1"/>
              </a:buClr>
              <a:buSzPct val="50000"/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Intakes are at bottom of watersheds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bg1"/>
              </a:buClr>
              <a:buSzPct val="50000"/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We control less than 1% of area of influence</a:t>
            </a:r>
          </a:p>
          <a:p>
            <a:pPr marL="228600" indent="-2286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4886325" y="3733800"/>
            <a:ext cx="3810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1"/>
              </a:buClr>
              <a:buSzPct val="50000"/>
              <a:buFont typeface="Arial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No filtration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bg1"/>
              </a:buClr>
              <a:buSzPct val="50000"/>
              <a:buFont typeface="Arial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Undeveloped watersheds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bg1"/>
              </a:buClr>
              <a:buSzPct val="50000"/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Source Water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program is only means of protection</a:t>
            </a:r>
          </a:p>
        </p:txBody>
      </p:sp>
      <p:sp>
        <p:nvSpPr>
          <p:cNvPr id="142344" name="Rectangle 8"/>
          <p:cNvSpPr>
            <a:spLocks noChangeArrowheads="1"/>
          </p:cNvSpPr>
          <p:nvPr/>
        </p:nvSpPr>
        <p:spPr bwMode="auto">
          <a:xfrm>
            <a:off x="5410200" y="1752600"/>
            <a:ext cx="2971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New York City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876800" y="2759075"/>
            <a:ext cx="1676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dirty="0">
                <a:latin typeface="Arial" pitchFamily="34" charset="0"/>
              </a:rPr>
              <a:t>Water </a:t>
            </a:r>
          </a:p>
          <a:p>
            <a:pPr eaLnBrk="1" hangingPunct="1"/>
            <a:r>
              <a:rPr lang="en-US" sz="1400" b="1" dirty="0">
                <a:latin typeface="Arial" pitchFamily="34" charset="0"/>
              </a:rPr>
              <a:t>Treatment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7543800" y="2622550"/>
            <a:ext cx="12954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>
                <a:latin typeface="Arial" pitchFamily="34" charset="0"/>
              </a:rPr>
              <a:t>Source Water Protection</a:t>
            </a:r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>
            <a:off x="1828800" y="2590800"/>
            <a:ext cx="1371600" cy="1219200"/>
          </a:xfrm>
          <a:custGeom>
            <a:avLst/>
            <a:gdLst>
              <a:gd name="T0" fmla="*/ 685800 w 21600"/>
              <a:gd name="T1" fmla="*/ 0 h 21600"/>
              <a:gd name="T2" fmla="*/ 171450 w 21600"/>
              <a:gd name="T3" fmla="*/ 609600 h 21600"/>
              <a:gd name="T4" fmla="*/ 685800 w 21600"/>
              <a:gd name="T5" fmla="*/ 304800 h 21600"/>
              <a:gd name="T6" fmla="*/ 1200150 w 21600"/>
              <a:gd name="T7" fmla="*/ 609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 flipH="1" flipV="1">
            <a:off x="1828800" y="2971800"/>
            <a:ext cx="685800" cy="152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AutoShape 13"/>
          <p:cNvSpPr>
            <a:spLocks noChangeArrowheads="1"/>
          </p:cNvSpPr>
          <p:nvPr/>
        </p:nvSpPr>
        <p:spPr bwMode="auto">
          <a:xfrm>
            <a:off x="6248400" y="2590800"/>
            <a:ext cx="1371600" cy="1219200"/>
          </a:xfrm>
          <a:custGeom>
            <a:avLst/>
            <a:gdLst>
              <a:gd name="T0" fmla="*/ 685800 w 21600"/>
              <a:gd name="T1" fmla="*/ 0 h 21600"/>
              <a:gd name="T2" fmla="*/ 171450 w 21600"/>
              <a:gd name="T3" fmla="*/ 609600 h 21600"/>
              <a:gd name="T4" fmla="*/ 685800 w 21600"/>
              <a:gd name="T5" fmla="*/ 304800 h 21600"/>
              <a:gd name="T6" fmla="*/ 1200150 w 21600"/>
              <a:gd name="T7" fmla="*/ 609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 flipV="1">
            <a:off x="6934200" y="3048000"/>
            <a:ext cx="609600" cy="76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69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52400"/>
            <a:ext cx="82296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latin typeface="Arial" pitchFamily="34" charset="0"/>
                <a:ea typeface="ＭＳ Ｐゴシック" pitchFamily="-105" charset="-128"/>
                <a:cs typeface="Arial" pitchFamily="34" charset="0"/>
              </a:rPr>
              <a:t>Philadelphia’s Source Water Protection Program</a:t>
            </a:r>
          </a:p>
        </p:txBody>
      </p:sp>
      <p:pic>
        <p:nvPicPr>
          <p:cNvPr id="40963" name="Picture 3" descr="sch pl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959" y="990600"/>
            <a:ext cx="25273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del pl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759" y="3429000"/>
            <a:ext cx="2427288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5" name="AutoShape 6"/>
          <p:cNvSpPr>
            <a:spLocks noChangeArrowheads="1"/>
          </p:cNvSpPr>
          <p:nvPr/>
        </p:nvSpPr>
        <p:spPr bwMode="auto">
          <a:xfrm>
            <a:off x="3084194" y="1153633"/>
            <a:ext cx="5791200" cy="1676400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ts val="400"/>
              </a:spcBef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Goal	</a:t>
            </a:r>
          </a:p>
          <a:p>
            <a:pPr lvl="1">
              <a:spcBef>
                <a:spcPts val="400"/>
              </a:spcBef>
            </a:pP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Protect and improve the quality and quantity of our rivers to support drinking water, ecology, and recreation.</a:t>
            </a:r>
          </a:p>
          <a:p>
            <a:pPr eaLnBrk="1" hangingPunct="1">
              <a:buFont typeface="Wingdings" pitchFamily="2" charset="2"/>
              <a:buNone/>
            </a:pPr>
            <a:endParaRPr lang="en-US" sz="2000" i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40966" name="AutoShape 7"/>
          <p:cNvSpPr>
            <a:spLocks noChangeArrowheads="1"/>
          </p:cNvSpPr>
          <p:nvPr/>
        </p:nvSpPr>
        <p:spPr bwMode="auto">
          <a:xfrm>
            <a:off x="3098921" y="2929268"/>
            <a:ext cx="5943600" cy="3200400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ts val="40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Approach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400"/>
              </a:spcBef>
              <a:buSzPct val="10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Develop Philadelphia as a model for source water protection for upstream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communities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1800"/>
              </a:spcBef>
              <a:buSzPct val="10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Create mechanisms for regional coordination across geographic, regulatory, and jurisdictional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boundaries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1800"/>
              </a:spcBef>
              <a:buSzPct val="10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Use science to identify and advance policies that sustainably protect Philadelphia’s water supply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44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20955000" y="7391400"/>
            <a:ext cx="7772400" cy="1206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9812000" y="3810000"/>
            <a:ext cx="8686800" cy="4495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-105" charset="2"/>
              <a:buChar char="n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81000" y="971773"/>
            <a:ext cx="3962400" cy="588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spcBef>
                <a:spcPct val="750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</a:rPr>
              <a:t>Spearheaded by EPA Region III, PWD</a:t>
            </a:r>
            <a:r>
              <a:rPr lang="en-US" sz="1600" dirty="0" smtClean="0">
                <a:latin typeface="Arial" pitchFamily="34" charset="0"/>
              </a:rPr>
              <a:t>, PDE, </a:t>
            </a:r>
            <a:r>
              <a:rPr lang="en-US" sz="1600" dirty="0">
                <a:latin typeface="Arial" pitchFamily="34" charset="0"/>
              </a:rPr>
              <a:t>and PA DEP</a:t>
            </a:r>
          </a:p>
          <a:p>
            <a:pPr marL="285750" indent="-285750" eaLnBrk="1" hangingPunct="1">
              <a:spcBef>
                <a:spcPct val="750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</a:rPr>
              <a:t>Formed to address priorities of Philadelphia’s Source Water Assessments</a:t>
            </a:r>
          </a:p>
          <a:p>
            <a:pPr marL="285750" indent="-285750" eaLnBrk="1" hangingPunct="1">
              <a:spcBef>
                <a:spcPct val="750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</a:rPr>
              <a:t>Includes local watershed organizations, water suppliers, corporations, universities, and local, state and federal government</a:t>
            </a:r>
          </a:p>
          <a:p>
            <a:pPr marL="285750" indent="-285750" eaLnBrk="1" hangingPunct="1">
              <a:spcBef>
                <a:spcPct val="750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</a:rPr>
              <a:t>Over 415 individual members</a:t>
            </a:r>
          </a:p>
          <a:p>
            <a:pPr marL="285750" indent="-285750" eaLnBrk="1" hangingPunct="1">
              <a:spcBef>
                <a:spcPct val="750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</a:rPr>
              <a:t> 160+ </a:t>
            </a:r>
            <a:r>
              <a:rPr lang="en-US" sz="1600" dirty="0" smtClean="0">
                <a:latin typeface="Arial" pitchFamily="34" charset="0"/>
              </a:rPr>
              <a:t>organizations</a:t>
            </a:r>
          </a:p>
          <a:p>
            <a:pPr marL="285750" indent="-285750" eaLnBrk="1" hangingPunct="1">
              <a:spcBef>
                <a:spcPct val="75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</a:rPr>
              <a:t>Recipient of 2004 EPA Targeted Watershed Initiative Grant ~ $1.4 million dollars for priority watershed projects</a:t>
            </a:r>
            <a:endParaRPr lang="en-US" sz="1600" dirty="0">
              <a:latin typeface="Arial" pitchFamily="34" charset="0"/>
            </a:endParaRPr>
          </a:p>
          <a:p>
            <a:pPr marL="285750" indent="-285750" eaLnBrk="1" hangingPunct="1">
              <a:spcBef>
                <a:spcPct val="750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</a:rPr>
              <a:t>Over </a:t>
            </a:r>
            <a:r>
              <a:rPr lang="en-US" sz="1600" dirty="0" smtClean="0">
                <a:latin typeface="Arial" pitchFamily="34" charset="0"/>
              </a:rPr>
              <a:t>$20 </a:t>
            </a:r>
            <a:r>
              <a:rPr lang="en-US" sz="1600" dirty="0">
                <a:latin typeface="Arial" pitchFamily="34" charset="0"/>
              </a:rPr>
              <a:t>million leveraged for priority </a:t>
            </a:r>
            <a:r>
              <a:rPr lang="en-US" sz="1600" dirty="0" smtClean="0">
                <a:latin typeface="Arial" pitchFamily="34" charset="0"/>
              </a:rPr>
              <a:t>projects since 2003</a:t>
            </a:r>
            <a:endParaRPr lang="en-US" sz="1600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84999" name="Picture 7" descr="june bus tour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997306" y="1066800"/>
            <a:ext cx="4795578" cy="359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7845" name="Rectangle 37"/>
          <p:cNvSpPr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Regional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Coordination: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Schuylkill Action Network (SAN)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0" y="6301687"/>
            <a:ext cx="2507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75000"/>
              </a:spcBef>
            </a:pPr>
            <a:r>
              <a:rPr lang="en-US" sz="1600" dirty="0" smtClean="0">
                <a:latin typeface="Arial" pitchFamily="34" charset="0"/>
              </a:rPr>
              <a:t> www.schuylkillwaters.org</a:t>
            </a:r>
            <a:endParaRPr lang="en-US" sz="1600" dirty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19800" y="4113192"/>
            <a:ext cx="2514601" cy="218566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78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6172200" cy="65563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Arial" pitchFamily="34" charset="0"/>
                <a:cs typeface="Arial" pitchFamily="34" charset="0"/>
              </a:rPr>
              <a:t>SAN Workgroups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06351"/>
            <a:ext cx="3429000" cy="26669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sz="1800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Acid Mine Drainage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$14 million invested into  nearly 45 projects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Coal silt stabilization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Infiltration abatement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Mine land reclamation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Planning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AMD Treatment systems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Watershed studies</a:t>
            </a:r>
          </a:p>
        </p:txBody>
      </p:sp>
      <p:pic>
        <p:nvPicPr>
          <p:cNvPr id="5" name="Picture 4" descr="Silver Creek befo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025" y="1252868"/>
            <a:ext cx="3962400" cy="2620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Silver Creek Af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581400"/>
            <a:ext cx="4179220" cy="304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6040343"/>
            <a:ext cx="6934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Silver Creek AMD treatment system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13716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BEFORE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3810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AFTER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" y="3963888"/>
            <a:ext cx="38100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Agriculture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175 farm improvement projects</a:t>
            </a:r>
          </a:p>
          <a:p>
            <a:pPr lvl="1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Streambank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fencing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Riparian buffer plantings 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Animal crossings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Manure storage basins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0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224098"/>
            <a:ext cx="3657600" cy="3352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Pathogens and Compliance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$365 million in infrastructure upgrades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Significant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PennVest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investments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Technical assistance to sewage treatment plant operators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Sewage discharges reduction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Sewer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ystem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apacity improvements</a:t>
            </a:r>
          </a:p>
          <a:p>
            <a:pPr lvl="1"/>
            <a:r>
              <a:rPr lang="en-US" sz="1400" dirty="0" smtClean="0">
                <a:latin typeface="Arial" pitchFamily="34" charset="0"/>
                <a:cs typeface="Arial" pitchFamily="34" charset="0"/>
              </a:rPr>
              <a:t>On-site septic system operation and maintenance improvements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Development and expansion of the Delaware Valley EWS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 r="533"/>
          <a:stretch>
            <a:fillRect/>
          </a:stretch>
        </p:blipFill>
        <p:spPr bwMode="auto">
          <a:xfrm>
            <a:off x="299493" y="209821"/>
            <a:ext cx="3929607" cy="3787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4237" t="21148" r="5085" b="23770"/>
          <a:stretch>
            <a:fillRect/>
          </a:stretch>
        </p:blipFill>
        <p:spPr bwMode="auto">
          <a:xfrm>
            <a:off x="3581400" y="209821"/>
            <a:ext cx="427082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585026" y="209821"/>
            <a:ext cx="4267200" cy="838200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000" y="4220858"/>
            <a:ext cx="3848100" cy="2256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Land Prioritization Collaborative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Land prioritization tool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Ranks land based on drinking water protection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Land Transaction Assistance Program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Helped complete 6 easements totaling over 500 acres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SC municipal authorit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5029198"/>
            <a:ext cx="2895600" cy="16287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785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839</Words>
  <Application>Microsoft Macintosh PowerPoint</Application>
  <PresentationFormat>On-screen Show (4:3)</PresentationFormat>
  <Paragraphs>158</Paragraphs>
  <Slides>14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Regional Coordination for Implementation of Source Water Protection Projects </vt:lpstr>
      <vt:lpstr>Philadelphia Drinking Water</vt:lpstr>
      <vt:lpstr>Slide 3</vt:lpstr>
      <vt:lpstr>Slide 4</vt:lpstr>
      <vt:lpstr>Philadelphia’s Water Supply in Context</vt:lpstr>
      <vt:lpstr>Philadelphia’s Source Water Protection Program</vt:lpstr>
      <vt:lpstr>Slide 7</vt:lpstr>
      <vt:lpstr>SAN Workgroups</vt:lpstr>
      <vt:lpstr>Slide 9</vt:lpstr>
      <vt:lpstr>Slide 10</vt:lpstr>
      <vt:lpstr>Schuylkill River Restoration Fund (SRRF)</vt:lpstr>
      <vt:lpstr>Slide 12</vt:lpstr>
      <vt:lpstr>Slide 13</vt:lpstr>
      <vt:lpstr>Summary</vt:lpstr>
    </vt:vector>
  </TitlesOfParts>
  <Company>PWD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Couillard</dc:creator>
  <cp:lastModifiedBy>Kelly Anderson</cp:lastModifiedBy>
  <cp:revision>27</cp:revision>
  <dcterms:created xsi:type="dcterms:W3CDTF">2013-10-21T23:17:16Z</dcterms:created>
  <dcterms:modified xsi:type="dcterms:W3CDTF">2013-10-21T23:18:50Z</dcterms:modified>
</cp:coreProperties>
</file>